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63" r:id="rId3"/>
    <p:sldId id="257" r:id="rId4"/>
    <p:sldId id="258" r:id="rId5"/>
    <p:sldId id="260" r:id="rId6"/>
    <p:sldId id="259" r:id="rId7"/>
    <p:sldId id="261" r:id="rId8"/>
    <p:sldId id="262"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p:scale>
          <a:sx n="63" d="100"/>
          <a:sy n="63" d="100"/>
        </p:scale>
        <p:origin x="-1648" y="-73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E98A9C-EF96-C740-A222-950FB484D8B6}" type="datetimeFigureOut">
              <a:rPr lang="en-US" smtClean="0"/>
              <a:pPr/>
              <a:t>12/12/11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471D0-B103-EB40-A794-7BA14014EAF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5275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E98A9C-EF96-C740-A222-950FB484D8B6}" type="datetimeFigureOut">
              <a:rPr lang="en-US" smtClean="0"/>
              <a:pPr/>
              <a:t>12/12/11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471D0-B103-EB40-A794-7BA14014EAF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38973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E98A9C-EF96-C740-A222-950FB484D8B6}" type="datetimeFigureOut">
              <a:rPr lang="en-US" smtClean="0"/>
              <a:pPr/>
              <a:t>12/12/11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471D0-B103-EB40-A794-7BA14014EAF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28611243"/>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E98A9C-EF96-C740-A222-950FB484D8B6}" type="datetimeFigureOut">
              <a:rPr lang="en-US" smtClean="0"/>
              <a:pPr/>
              <a:t>12/12/11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471D0-B103-EB40-A794-7BA14014EAF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45456712"/>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E98A9C-EF96-C740-A222-950FB484D8B6}" type="datetimeFigureOut">
              <a:rPr lang="en-US" smtClean="0"/>
              <a:pPr/>
              <a:t>12/12/11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471D0-B103-EB40-A794-7BA14014EAF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46245014"/>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E98A9C-EF96-C740-A222-950FB484D8B6}" type="datetimeFigureOut">
              <a:rPr lang="en-US" smtClean="0"/>
              <a:pPr/>
              <a:t>12/12/11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2471D0-B103-EB40-A794-7BA14014EAF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90525746"/>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E98A9C-EF96-C740-A222-950FB484D8B6}" type="datetimeFigureOut">
              <a:rPr lang="en-US" smtClean="0"/>
              <a:pPr/>
              <a:t>12/12/11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2471D0-B103-EB40-A794-7BA14014EAF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27146937"/>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E98A9C-EF96-C740-A222-950FB484D8B6}" type="datetimeFigureOut">
              <a:rPr lang="en-US" smtClean="0"/>
              <a:pPr/>
              <a:t>12/12/11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2471D0-B103-EB40-A794-7BA14014EAF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58203210"/>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E98A9C-EF96-C740-A222-950FB484D8B6}" type="datetimeFigureOut">
              <a:rPr lang="en-US" smtClean="0"/>
              <a:pPr/>
              <a:t>12/12/11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2471D0-B103-EB40-A794-7BA14014EAF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43875077"/>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E98A9C-EF96-C740-A222-950FB484D8B6}" type="datetimeFigureOut">
              <a:rPr lang="en-US" smtClean="0"/>
              <a:pPr/>
              <a:t>12/12/11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2471D0-B103-EB40-A794-7BA14014EAF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66170697"/>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E98A9C-EF96-C740-A222-950FB484D8B6}" type="datetimeFigureOut">
              <a:rPr lang="en-US" smtClean="0"/>
              <a:pPr/>
              <a:t>12/12/11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2471D0-B103-EB40-A794-7BA14014EAF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1243372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E98A9C-EF96-C740-A222-950FB484D8B6}" type="datetimeFigureOut">
              <a:rPr lang="en-US" smtClean="0"/>
              <a:pPr/>
              <a:t>12/12/11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2471D0-B103-EB40-A794-7BA14014EAF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686217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60400"/>
            <a:ext cx="7772400" cy="1470025"/>
          </a:xfrm>
        </p:spPr>
        <p:txBody>
          <a:bodyPr/>
          <a:lstStyle/>
          <a:p>
            <a:r>
              <a:rPr lang="en-US" dirty="0" smtClean="0"/>
              <a:t>How does the Ocean Effect Climate?</a:t>
            </a:r>
            <a:endParaRPr lang="en-US" dirty="0"/>
          </a:p>
        </p:txBody>
      </p:sp>
      <p:sp>
        <p:nvSpPr>
          <p:cNvPr id="3" name="Subtitle 2"/>
          <p:cNvSpPr>
            <a:spLocks noGrp="1"/>
          </p:cNvSpPr>
          <p:nvPr>
            <p:ph type="subTitle" idx="1"/>
          </p:nvPr>
        </p:nvSpPr>
        <p:spPr>
          <a:xfrm>
            <a:off x="3637392" y="4174806"/>
            <a:ext cx="2265792" cy="991241"/>
          </a:xfrm>
        </p:spPr>
        <p:txBody>
          <a:bodyPr/>
          <a:lstStyle/>
          <a:p>
            <a:endParaRPr lang="en-US" dirty="0"/>
          </a:p>
        </p:txBody>
      </p:sp>
      <p:pic>
        <p:nvPicPr>
          <p:cNvPr id="4" name="Picture 3"/>
          <p:cNvPicPr>
            <a:picLocks noChangeAspect="1"/>
          </p:cNvPicPr>
          <p:nvPr/>
        </p:nvPicPr>
        <p:blipFill>
          <a:blip r:embed="rId2"/>
          <a:stretch>
            <a:fillRect/>
          </a:stretch>
        </p:blipFill>
        <p:spPr>
          <a:xfrm>
            <a:off x="2187413" y="2370208"/>
            <a:ext cx="4654988" cy="3103325"/>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455880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t>These large mounds of water and the flow around them are called </a:t>
            </a:r>
            <a:r>
              <a:rPr lang="en-US" sz="1800" b="1" dirty="0"/>
              <a:t>Gyres</a:t>
            </a:r>
            <a:r>
              <a:rPr lang="en-US" sz="1800" dirty="0"/>
              <a:t>. The produce large circular currents in all the ocean basins.</a:t>
            </a:r>
          </a:p>
        </p:txBody>
      </p:sp>
      <p:sp>
        <p:nvSpPr>
          <p:cNvPr id="5" name="Content Placeholder 4"/>
          <p:cNvSpPr>
            <a:spLocks noGrp="1"/>
          </p:cNvSpPr>
          <p:nvPr>
            <p:ph idx="1"/>
          </p:nvPr>
        </p:nvSpPr>
        <p:spPr>
          <a:xfrm>
            <a:off x="2338324" y="3059225"/>
            <a:ext cx="2136246" cy="1096702"/>
          </a:xfrm>
        </p:spPr>
        <p:txBody>
          <a:bodyPr/>
          <a:lstStyle/>
          <a:p>
            <a:endParaRPr lang="en-US" dirty="0"/>
          </a:p>
        </p:txBody>
      </p:sp>
      <p:pic>
        <p:nvPicPr>
          <p:cNvPr id="6" name="Picture 5"/>
          <p:cNvPicPr>
            <a:picLocks noChangeAspect="1"/>
          </p:cNvPicPr>
          <p:nvPr/>
        </p:nvPicPr>
        <p:blipFill>
          <a:blip r:embed="rId2"/>
          <a:stretch>
            <a:fillRect/>
          </a:stretch>
        </p:blipFill>
        <p:spPr>
          <a:xfrm>
            <a:off x="2338324" y="1754885"/>
            <a:ext cx="3835400" cy="3810000"/>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589798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The North Atlantic Gyre</a:t>
            </a:r>
            <a:br>
              <a:rPr lang="en-US" sz="4000" dirty="0" smtClean="0"/>
            </a:br>
            <a:r>
              <a:rPr lang="en-US" sz="2000" dirty="0" smtClean="0"/>
              <a:t>This plays a great role in determining weather in the Northern Hemisphere. </a:t>
            </a:r>
            <a:endParaRPr lang="en-US" sz="2000" dirty="0"/>
          </a:p>
        </p:txBody>
      </p:sp>
      <p:sp>
        <p:nvSpPr>
          <p:cNvPr id="5" name="Content Placeholder 4"/>
          <p:cNvSpPr>
            <a:spLocks noGrp="1"/>
          </p:cNvSpPr>
          <p:nvPr>
            <p:ph idx="1"/>
          </p:nvPr>
        </p:nvSpPr>
        <p:spPr>
          <a:xfrm>
            <a:off x="3666260" y="3001502"/>
            <a:ext cx="635101" cy="1587333"/>
          </a:xfrm>
        </p:spPr>
        <p:txBody>
          <a:bodyPr/>
          <a:lstStyle/>
          <a:p>
            <a:endParaRPr lang="en-US" dirty="0"/>
          </a:p>
        </p:txBody>
      </p:sp>
      <p:pic>
        <p:nvPicPr>
          <p:cNvPr id="6" name="Picture 5"/>
          <p:cNvPicPr>
            <a:picLocks noChangeAspect="1"/>
          </p:cNvPicPr>
          <p:nvPr/>
        </p:nvPicPr>
        <p:blipFill>
          <a:blip r:embed="rId2"/>
          <a:stretch>
            <a:fillRect/>
          </a:stretch>
        </p:blipFill>
        <p:spPr>
          <a:xfrm>
            <a:off x="3101145" y="1959227"/>
            <a:ext cx="3403600" cy="3632200"/>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487796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t="4085" b="4085"/>
          <a:stretch>
            <a:fillRect/>
          </a:stretch>
        </p:blipFill>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629155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6255" y="274638"/>
            <a:ext cx="8686800" cy="1143000"/>
          </a:xfrm>
        </p:spPr>
        <p:txBody>
          <a:bodyPr>
            <a:normAutofit fontScale="90000"/>
          </a:bodyPr>
          <a:lstStyle/>
          <a:p>
            <a:r>
              <a:rPr lang="en-US" dirty="0" smtClean="0"/>
              <a:t>Rain Shadow Effect</a:t>
            </a:r>
            <a:br>
              <a:rPr lang="en-US" dirty="0" smtClean="0"/>
            </a:br>
            <a:r>
              <a:rPr lang="en-US" sz="2000" dirty="0" smtClean="0"/>
              <a:t>As moisture filled clouds come into contact with mountains, the clouds rise and it rains.  By the time the clouds get to the other side, there is very little moisture left in the clouds</a:t>
            </a:r>
            <a:endParaRPr lang="en-US" sz="2000" dirty="0"/>
          </a:p>
        </p:txBody>
      </p:sp>
      <p:pic>
        <p:nvPicPr>
          <p:cNvPr id="4" name="Content Placeholder 3"/>
          <p:cNvPicPr>
            <a:picLocks noGrp="1" noChangeAspect="1"/>
          </p:cNvPicPr>
          <p:nvPr>
            <p:ph idx="1"/>
          </p:nvPr>
        </p:nvPicPr>
        <p:blipFill>
          <a:blip r:embed="rId2"/>
          <a:srcRect t="10667" b="10667"/>
          <a:stretch>
            <a:fillRect/>
          </a:stretch>
        </p:blipFill>
        <p:spPr>
          <a:xfrm>
            <a:off x="457200" y="2119691"/>
            <a:ext cx="8229600" cy="4525963"/>
          </a:xfr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20957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Convection</a:t>
            </a:r>
            <a:br>
              <a:rPr lang="en-US" dirty="0" smtClean="0"/>
            </a:br>
            <a:r>
              <a:rPr lang="en-US" sz="2000" dirty="0" smtClean="0"/>
              <a:t>is the movement of molecules within fluids.</a:t>
            </a:r>
            <a:br>
              <a:rPr lang="en-US" sz="2000" dirty="0" smtClean="0"/>
            </a:br>
            <a:r>
              <a:rPr lang="en-US" sz="2000" dirty="0" smtClean="0"/>
              <a:t>Hot air rises and pushes cold air down, then the cycle continues</a:t>
            </a:r>
            <a:endParaRPr lang="en-US" sz="2000" dirty="0"/>
          </a:p>
        </p:txBody>
      </p:sp>
      <p:pic>
        <p:nvPicPr>
          <p:cNvPr id="4" name="Content Placeholder 3"/>
          <p:cNvPicPr>
            <a:picLocks noGrp="1" noChangeAspect="1"/>
          </p:cNvPicPr>
          <p:nvPr>
            <p:ph idx="1"/>
          </p:nvPr>
        </p:nvPicPr>
        <p:blipFill>
          <a:blip r:embed="rId2"/>
          <a:srcRect t="13289" b="13289"/>
          <a:stretch>
            <a:fillRect/>
          </a:stretch>
        </p:blipFill>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351222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Convection</a:t>
            </a:r>
            <a:br>
              <a:rPr lang="en-US" dirty="0" smtClean="0"/>
            </a:br>
            <a:r>
              <a:rPr lang="en-US" sz="2000" dirty="0" smtClean="0"/>
              <a:t>It happens all over our planet.  Convection has a tremendous effect on our weather.</a:t>
            </a:r>
            <a:br>
              <a:rPr lang="en-US" sz="2000" dirty="0" smtClean="0"/>
            </a:br>
            <a:r>
              <a:rPr lang="en-US" sz="2000" dirty="0" smtClean="0"/>
              <a:t>Let’s do an experiment where we can see convection as it occurs in water.</a:t>
            </a:r>
            <a:endParaRPr lang="en-US" sz="2000" dirty="0"/>
          </a:p>
        </p:txBody>
      </p:sp>
      <p:sp>
        <p:nvSpPr>
          <p:cNvPr id="7" name="Content Placeholder 6"/>
          <p:cNvSpPr>
            <a:spLocks noGrp="1"/>
          </p:cNvSpPr>
          <p:nvPr>
            <p:ph idx="1"/>
          </p:nvPr>
        </p:nvSpPr>
        <p:spPr>
          <a:xfrm>
            <a:off x="3608214" y="3103989"/>
            <a:ext cx="1390876" cy="886854"/>
          </a:xfrm>
        </p:spPr>
        <p:txBody>
          <a:bodyPr/>
          <a:lstStyle/>
          <a:p>
            <a:endParaRPr lang="en-US" dirty="0"/>
          </a:p>
        </p:txBody>
      </p:sp>
      <p:pic>
        <p:nvPicPr>
          <p:cNvPr id="8" name="Picture 7"/>
          <p:cNvPicPr>
            <a:picLocks noChangeAspect="1"/>
          </p:cNvPicPr>
          <p:nvPr/>
        </p:nvPicPr>
        <p:blipFill>
          <a:blip r:embed="rId2"/>
          <a:stretch>
            <a:fillRect/>
          </a:stretch>
        </p:blipFill>
        <p:spPr>
          <a:xfrm>
            <a:off x="1673082" y="2010409"/>
            <a:ext cx="6107758" cy="4580819"/>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81028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8497" y="1443030"/>
            <a:ext cx="2136246" cy="1298727"/>
          </a:xfrm>
        </p:spPr>
        <p:txBody>
          <a:bodyPr>
            <a:normAutofit/>
          </a:bodyPr>
          <a:lstStyle/>
          <a:p>
            <a:r>
              <a:rPr lang="en-US" dirty="0" smtClean="0"/>
              <a:t>   </a:t>
            </a:r>
            <a:endParaRPr lang="en-US" dirty="0"/>
          </a:p>
        </p:txBody>
      </p:sp>
      <p:sp>
        <p:nvSpPr>
          <p:cNvPr id="3" name="Content Placeholder 2"/>
          <p:cNvSpPr>
            <a:spLocks noGrp="1"/>
          </p:cNvSpPr>
          <p:nvPr>
            <p:ph idx="1"/>
          </p:nvPr>
        </p:nvSpPr>
        <p:spPr>
          <a:xfrm>
            <a:off x="548497" y="1151296"/>
            <a:ext cx="8229600" cy="4525963"/>
          </a:xfrm>
        </p:spPr>
        <p:txBody>
          <a:bodyPr/>
          <a:lstStyle/>
          <a:p>
            <a:r>
              <a:rPr lang="en-US" dirty="0"/>
              <a:t>Whether the forecast calls for a dry spell, a </a:t>
            </a:r>
            <a:r>
              <a:rPr lang="en-US" dirty="0" smtClean="0"/>
              <a:t>windy </a:t>
            </a:r>
            <a:r>
              <a:rPr lang="en-US" dirty="0"/>
              <a:t>day, heavy snow, or a hurricane, the ocean has played a major role in it. Although the sun is the engine that drives all weather on Earth, the ocean and atmosphere steer the sun's energy along certain paths to produce both regional climates and individual </a:t>
            </a:r>
            <a:r>
              <a:rPr lang="en-US" dirty="0" smtClean="0"/>
              <a:t>weather patterns throughout the world.</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55534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Everything is Connected</a:t>
            </a:r>
            <a:endParaRPr lang="en-US" dirty="0"/>
          </a:p>
        </p:txBody>
      </p:sp>
      <p:pic>
        <p:nvPicPr>
          <p:cNvPr id="4" name="Content Placeholder 3"/>
          <p:cNvPicPr>
            <a:picLocks noGrp="1" noChangeAspect="1"/>
          </p:cNvPicPr>
          <p:nvPr>
            <p:ph idx="1"/>
          </p:nvPr>
        </p:nvPicPr>
        <p:blipFill>
          <a:blip r:embed="rId2"/>
          <a:srcRect t="21610" b="21610"/>
          <a:stretch>
            <a:fillRect/>
          </a:stretch>
        </p:blipFill>
        <p:spPr>
          <a:xfrm>
            <a:off x="2131556" y="1701637"/>
            <a:ext cx="4739074" cy="2606308"/>
          </a:xfr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148553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Oceanic Conveyor Belt</a:t>
            </a:r>
            <a:br>
              <a:rPr lang="en-US" dirty="0" smtClean="0"/>
            </a:br>
            <a:r>
              <a:rPr lang="en-US" sz="2000" dirty="0" smtClean="0"/>
              <a:t>This Conveyor belt carries water in a cycle throughout the ocean.  Changing the flow of water can have drastic changes on weather patterns.</a:t>
            </a:r>
            <a:endParaRPr lang="en-US" sz="2000" dirty="0"/>
          </a:p>
        </p:txBody>
      </p:sp>
      <p:pic>
        <p:nvPicPr>
          <p:cNvPr id="4" name="Content Placeholder 3"/>
          <p:cNvPicPr>
            <a:picLocks noGrp="1" noChangeAspect="1"/>
          </p:cNvPicPr>
          <p:nvPr>
            <p:ph idx="1"/>
          </p:nvPr>
        </p:nvPicPr>
        <p:blipFill>
          <a:blip r:embed="rId2"/>
          <a:srcRect t="4568" b="4568"/>
          <a:stretch>
            <a:fillRect/>
          </a:stretch>
        </p:blipFill>
        <p:spPr>
          <a:xfrm>
            <a:off x="2049641" y="1962160"/>
            <a:ext cx="5427220" cy="2984762"/>
          </a:xfr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784126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6327"/>
            <a:ext cx="8229600" cy="1356448"/>
          </a:xfrm>
        </p:spPr>
        <p:txBody>
          <a:bodyPr>
            <a:normAutofit fontScale="90000"/>
          </a:bodyPr>
          <a:lstStyle/>
          <a:p>
            <a:r>
              <a:rPr lang="en-US" dirty="0" smtClean="0"/>
              <a:t>Wind Driven Surface Currents</a:t>
            </a:r>
            <a:br>
              <a:rPr lang="en-US" dirty="0" smtClean="0"/>
            </a:br>
            <a:r>
              <a:rPr lang="en-US" sz="2000" dirty="0" smtClean="0"/>
              <a:t>These currents bring hurricanes across the Atlantic.  They can produce warm or cold weather depending on where they come from.</a:t>
            </a:r>
            <a:endParaRPr lang="en-US" sz="2000" dirty="0"/>
          </a:p>
        </p:txBody>
      </p:sp>
      <p:sp>
        <p:nvSpPr>
          <p:cNvPr id="3" name="Content Placeholder 2"/>
          <p:cNvSpPr>
            <a:spLocks noGrp="1"/>
          </p:cNvSpPr>
          <p:nvPr>
            <p:ph idx="1"/>
          </p:nvPr>
        </p:nvSpPr>
        <p:spPr>
          <a:xfrm>
            <a:off x="457200" y="2886060"/>
            <a:ext cx="8229600" cy="3240103"/>
          </a:xfrm>
        </p:spPr>
        <p:txBody>
          <a:bodyPr/>
          <a:lstStyle/>
          <a:p>
            <a:endParaRPr lang="en-US" dirty="0"/>
          </a:p>
        </p:txBody>
      </p:sp>
      <p:pic>
        <p:nvPicPr>
          <p:cNvPr id="4" name="Picture 3"/>
          <p:cNvPicPr>
            <a:picLocks noChangeAspect="1"/>
          </p:cNvPicPr>
          <p:nvPr/>
        </p:nvPicPr>
        <p:blipFill>
          <a:blip r:embed="rId2"/>
          <a:stretch>
            <a:fillRect/>
          </a:stretch>
        </p:blipFill>
        <p:spPr>
          <a:xfrm>
            <a:off x="457201" y="1702775"/>
            <a:ext cx="8229600" cy="499832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61946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14719"/>
          </a:xfrm>
        </p:spPr>
        <p:txBody>
          <a:bodyPr>
            <a:normAutofit/>
          </a:bodyPr>
          <a:lstStyle/>
          <a:p>
            <a:r>
              <a:rPr lang="en-US" sz="4000" dirty="0" smtClean="0"/>
              <a:t>Patterns of Circulation</a:t>
            </a:r>
            <a:br>
              <a:rPr lang="en-US" sz="4000" dirty="0" smtClean="0"/>
            </a:br>
            <a:r>
              <a:rPr lang="en-US" sz="1800" dirty="0" smtClean="0"/>
              <a:t> </a:t>
            </a:r>
            <a:r>
              <a:rPr lang="en-US" sz="1800" i="1" dirty="0" smtClean="0"/>
              <a:t>One </a:t>
            </a:r>
            <a:r>
              <a:rPr lang="en-US" sz="1800" i="1" dirty="0"/>
              <a:t>example of the importance of ocean-atmospheric circulation is the Asian monsoon. </a:t>
            </a:r>
            <a:r>
              <a:rPr lang="en-US" sz="1800" i="1" dirty="0" smtClean="0"/>
              <a:t>The image</a:t>
            </a:r>
            <a:r>
              <a:rPr lang="en-US" sz="1800" i="1" dirty="0"/>
              <a:t>, </a:t>
            </a:r>
            <a:r>
              <a:rPr lang="en-US" sz="1800" i="1" dirty="0" smtClean="0"/>
              <a:t>below, </a:t>
            </a:r>
            <a:r>
              <a:rPr lang="en-US" sz="1800" i="1" dirty="0"/>
              <a:t>shows monsoon wind patterns over the Indian ocean.</a:t>
            </a:r>
            <a:endParaRPr lang="en-US" sz="1800" dirty="0"/>
          </a:p>
        </p:txBody>
      </p:sp>
      <p:pic>
        <p:nvPicPr>
          <p:cNvPr id="4" name="Content Placeholder 3"/>
          <p:cNvPicPr>
            <a:picLocks noGrp="1" noChangeAspect="1"/>
          </p:cNvPicPr>
          <p:nvPr>
            <p:ph idx="1"/>
          </p:nvPr>
        </p:nvPicPr>
        <p:blipFill>
          <a:blip r:embed="rId2"/>
          <a:srcRect t="-531" b="-531"/>
          <a:stretch>
            <a:fillRect/>
          </a:stretch>
        </p:blipFill>
        <p:spPr>
          <a:xfrm>
            <a:off x="470697" y="1561941"/>
            <a:ext cx="8216103" cy="4412203"/>
          </a:xfr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714702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893"/>
            <a:ext cx="8229600" cy="1446783"/>
          </a:xfrm>
        </p:spPr>
        <p:txBody>
          <a:bodyPr>
            <a:normAutofit/>
          </a:bodyPr>
          <a:lstStyle/>
          <a:p>
            <a:r>
              <a:rPr lang="en-US" dirty="0" smtClean="0"/>
              <a:t>The </a:t>
            </a:r>
            <a:r>
              <a:rPr lang="en-US" dirty="0"/>
              <a:t>W</a:t>
            </a:r>
            <a:r>
              <a:rPr lang="en-US" dirty="0" smtClean="0"/>
              <a:t>ater Cycle</a:t>
            </a:r>
            <a:br>
              <a:rPr lang="en-US" dirty="0" smtClean="0"/>
            </a:br>
            <a:r>
              <a:rPr lang="en-US" sz="2000" dirty="0" smtClean="0"/>
              <a:t>A tremendous amount of evaporation occurs over the oceans.  This water often falls on land and is important in weather patterns. </a:t>
            </a:r>
            <a:endParaRPr lang="en-US" sz="2000" dirty="0"/>
          </a:p>
        </p:txBody>
      </p:sp>
      <p:sp>
        <p:nvSpPr>
          <p:cNvPr id="9" name="Content Placeholder 8"/>
          <p:cNvSpPr>
            <a:spLocks noGrp="1"/>
          </p:cNvSpPr>
          <p:nvPr>
            <p:ph idx="1"/>
          </p:nvPr>
        </p:nvSpPr>
        <p:spPr>
          <a:xfrm>
            <a:off x="1260158" y="1479715"/>
            <a:ext cx="6313354" cy="6099802"/>
          </a:xfrm>
        </p:spPr>
        <p:txBody>
          <a:bodyPr/>
          <a:lstStyle/>
          <a:p>
            <a:endParaRPr lang="en-US" dirty="0"/>
          </a:p>
        </p:txBody>
      </p:sp>
      <p:pic>
        <p:nvPicPr>
          <p:cNvPr id="10" name="Picture 9"/>
          <p:cNvPicPr>
            <a:picLocks noChangeAspect="1"/>
          </p:cNvPicPr>
          <p:nvPr/>
        </p:nvPicPr>
        <p:blipFill>
          <a:blip r:embed="rId2"/>
          <a:stretch>
            <a:fillRect/>
          </a:stretch>
        </p:blipFill>
        <p:spPr>
          <a:xfrm>
            <a:off x="1260158" y="1461676"/>
            <a:ext cx="5985758" cy="5396324"/>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196729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5502"/>
            <a:ext cx="8229600" cy="1860181"/>
          </a:xfrm>
        </p:spPr>
        <p:txBody>
          <a:bodyPr>
            <a:normAutofit/>
          </a:bodyPr>
          <a:lstStyle/>
          <a:p>
            <a:r>
              <a:rPr lang="en-US" dirty="0" smtClean="0"/>
              <a:t>Water Vapor</a:t>
            </a:r>
            <a:br>
              <a:rPr lang="en-US" dirty="0" smtClean="0"/>
            </a:br>
            <a:r>
              <a:rPr lang="en-US" sz="2000" dirty="0" smtClean="0"/>
              <a:t>These are the areas of the world that get the most rain.  The water cycle and heat create wet weather around the globe. </a:t>
            </a:r>
            <a:endParaRPr lang="en-US" sz="2000" dirty="0"/>
          </a:p>
        </p:txBody>
      </p:sp>
      <p:sp>
        <p:nvSpPr>
          <p:cNvPr id="3" name="Content Placeholder 2"/>
          <p:cNvSpPr>
            <a:spLocks noGrp="1"/>
          </p:cNvSpPr>
          <p:nvPr>
            <p:ph idx="1"/>
          </p:nvPr>
        </p:nvSpPr>
        <p:spPr>
          <a:xfrm>
            <a:off x="3661569" y="4515121"/>
            <a:ext cx="45719" cy="45719"/>
          </a:xfrm>
        </p:spPr>
        <p:txBody>
          <a:bodyPr>
            <a:normAutofit fontScale="25000" lnSpcReduction="20000"/>
          </a:bodyPr>
          <a:lstStyle/>
          <a:p>
            <a:endParaRPr lang="en-US" dirty="0"/>
          </a:p>
        </p:txBody>
      </p:sp>
      <p:pic>
        <p:nvPicPr>
          <p:cNvPr id="4" name="Picture 3"/>
          <p:cNvPicPr>
            <a:picLocks noChangeAspect="1"/>
          </p:cNvPicPr>
          <p:nvPr/>
        </p:nvPicPr>
        <p:blipFill>
          <a:blip r:embed="rId2"/>
          <a:stretch>
            <a:fillRect/>
          </a:stretch>
        </p:blipFill>
        <p:spPr>
          <a:xfrm>
            <a:off x="461891" y="1914917"/>
            <a:ext cx="8458381" cy="4943083"/>
          </a:xfrm>
          <a:prstGeom prst="rect">
            <a:avLst/>
          </a:prstGeom>
        </p:spPr>
      </p:pic>
      <p:pic>
        <p:nvPicPr>
          <p:cNvPr id="5" name="Picture 4"/>
          <p:cNvPicPr>
            <a:picLocks noChangeAspect="1"/>
          </p:cNvPicPr>
          <p:nvPr/>
        </p:nvPicPr>
        <p:blipFill>
          <a:blip r:embed="rId3"/>
          <a:stretch>
            <a:fillRect/>
          </a:stretch>
        </p:blipFill>
        <p:spPr>
          <a:xfrm>
            <a:off x="6604000" y="6098714"/>
            <a:ext cx="2540000" cy="444500"/>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837161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8229600" cy="1143000"/>
          </a:xfrm>
        </p:spPr>
        <p:txBody>
          <a:bodyPr>
            <a:normAutofit fontScale="90000"/>
          </a:bodyPr>
          <a:lstStyle/>
          <a:p>
            <a:r>
              <a:rPr lang="en-US" dirty="0" smtClean="0"/>
              <a:t>Trade Winds</a:t>
            </a:r>
            <a:br>
              <a:rPr lang="en-US" dirty="0" smtClean="0"/>
            </a:br>
            <a:r>
              <a:rPr lang="en-US" sz="2000" b="1" dirty="0"/>
              <a:t>Solar heating cause water to expand. Near the equator the water is about 8 centimeters high than in middle latitudes. This cause a very slight slope and water wants to flow down the slope.</a:t>
            </a:r>
            <a:endParaRPr lang="en-US" sz="2000" dirty="0"/>
          </a:p>
        </p:txBody>
      </p:sp>
      <p:sp>
        <p:nvSpPr>
          <p:cNvPr id="5" name="Content Placeholder 4"/>
          <p:cNvSpPr>
            <a:spLocks noGrp="1"/>
          </p:cNvSpPr>
          <p:nvPr>
            <p:ph idx="1"/>
          </p:nvPr>
        </p:nvSpPr>
        <p:spPr>
          <a:xfrm>
            <a:off x="3695128" y="3261248"/>
            <a:ext cx="894915" cy="1096703"/>
          </a:xfrm>
        </p:spPr>
        <p:txBody>
          <a:bodyPr/>
          <a:lstStyle/>
          <a:p>
            <a:endParaRPr lang="en-US" dirty="0"/>
          </a:p>
        </p:txBody>
      </p:sp>
      <p:pic>
        <p:nvPicPr>
          <p:cNvPr id="6" name="Picture 5"/>
          <p:cNvPicPr>
            <a:picLocks noChangeAspect="1"/>
          </p:cNvPicPr>
          <p:nvPr/>
        </p:nvPicPr>
        <p:blipFill>
          <a:blip r:embed="rId2"/>
          <a:stretch>
            <a:fillRect/>
          </a:stretch>
        </p:blipFill>
        <p:spPr>
          <a:xfrm>
            <a:off x="2826386" y="1869378"/>
            <a:ext cx="4241800" cy="4025900"/>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680130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111</TotalTime>
  <Words>405</Words>
  <Application>Microsoft Macintosh PowerPoint</Application>
  <PresentationFormat>On-screen Show (4:3)</PresentationFormat>
  <Paragraphs>15</Paragraphs>
  <Slides>15</Slides>
  <Notes>0</Notes>
  <HiddenSlides>0</HiddenSlides>
  <MMClips>0</MMClips>
  <ScaleCrop>false</ScaleCrop>
  <HeadingPairs>
    <vt:vector size="4" baseType="variant">
      <vt:variant>
        <vt:lpstr>Design Template</vt:lpstr>
      </vt:variant>
      <vt:variant>
        <vt:i4>1</vt:i4>
      </vt:variant>
      <vt:variant>
        <vt:lpstr>Slide Titles</vt:lpstr>
      </vt:variant>
      <vt:variant>
        <vt:i4>15</vt:i4>
      </vt:variant>
    </vt:vector>
  </HeadingPairs>
  <TitlesOfParts>
    <vt:vector size="16" baseType="lpstr">
      <vt:lpstr>Office Theme</vt:lpstr>
      <vt:lpstr>How does the Ocean Effect Climate?</vt:lpstr>
      <vt:lpstr>   </vt:lpstr>
      <vt:lpstr>Everything is Connected</vt:lpstr>
      <vt:lpstr>Oceanic Conveyor Belt This Conveyor belt carries water in a cycle throughout the ocean.  Changing the flow of water can have drastic changes on weather patterns.</vt:lpstr>
      <vt:lpstr>Wind Driven Surface Currents These currents bring hurricanes across the Atlantic.  They can produce warm or cold weather depending on where they come from.</vt:lpstr>
      <vt:lpstr>Patterns of Circulation  One example of the importance of ocean-atmospheric circulation is the Asian monsoon. The image, below, shows monsoon wind patterns over the Indian ocean.</vt:lpstr>
      <vt:lpstr>The Water Cycle A tremendous amount of evaporation occurs over the oceans.  This water often falls on land and is important in weather patterns. </vt:lpstr>
      <vt:lpstr>Water Vapor These are the areas of the world that get the most rain.  The water cycle and heat create wet weather around the globe. </vt:lpstr>
      <vt:lpstr>Trade Winds Solar heating cause water to expand. Near the equator the water is about 8 centimeters high than in middle latitudes. This cause a very slight slope and water wants to flow down the slope.</vt:lpstr>
      <vt:lpstr>These large mounds of water and the flow around them are called Gyres. The produce large circular currents in all the ocean basins.</vt:lpstr>
      <vt:lpstr>The North Atlantic Gyre This plays a great role in determining weather in the Northern Hemisphere. </vt:lpstr>
      <vt:lpstr>Slide 12</vt:lpstr>
      <vt:lpstr>Rain Shadow Effect As moisture filled clouds come into contact with mountains, the clouds rise and it rains.  By the time the clouds get to the other side, there is very little moisture left in the clouds</vt:lpstr>
      <vt:lpstr>Convection is the movement of molecules within fluids. Hot air rises and pushes cold air down, then the cycle continues</vt:lpstr>
      <vt:lpstr>Convection It happens all over our planet.  Convection has a tremendous effect on our weather. Let’s do an experiment where we can see convection as it occurs in water.</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MCS</dc:creator>
  <cp:lastModifiedBy>bethany.jackson</cp:lastModifiedBy>
  <cp:revision>12</cp:revision>
  <dcterms:created xsi:type="dcterms:W3CDTF">2011-12-12T21:46:00Z</dcterms:created>
  <dcterms:modified xsi:type="dcterms:W3CDTF">2011-12-12T21:46:29Z</dcterms:modified>
</cp:coreProperties>
</file>